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2" r:id="rId2"/>
    <p:sldId id="304" r:id="rId3"/>
    <p:sldId id="307" r:id="rId4"/>
    <p:sldId id="312" r:id="rId5"/>
    <p:sldId id="308" r:id="rId6"/>
    <p:sldId id="309" r:id="rId7"/>
    <p:sldId id="335" r:id="rId8"/>
    <p:sldId id="314" r:id="rId9"/>
    <p:sldId id="334" r:id="rId10"/>
    <p:sldId id="316" r:id="rId11"/>
    <p:sldId id="336" r:id="rId12"/>
    <p:sldId id="311" r:id="rId13"/>
    <p:sldId id="317" r:id="rId14"/>
    <p:sldId id="318" r:id="rId15"/>
    <p:sldId id="313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4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3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985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48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206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2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3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79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1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4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3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8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4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5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2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54BDC-64B8-F3A4-CD49-0DEBB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97854"/>
            <a:ext cx="6693218" cy="595426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89AD963-5E87-57F6-ABBD-27E5C90B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651" y="27034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0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620" y="591325"/>
            <a:ext cx="6967469" cy="708711"/>
          </a:xfrm>
        </p:spPr>
        <p:txBody>
          <a:bodyPr>
            <a:normAutofit/>
          </a:bodyPr>
          <a:lstStyle/>
          <a:p>
            <a:r>
              <a:rPr lang="en-US" dirty="0"/>
              <a:t>Isolation of ASF viruses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4090" y="1351415"/>
            <a:ext cx="20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Kasese virus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5B8BA-0657-6574-A22C-3F71A8F0D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" t="1" b="33333"/>
          <a:stretch/>
        </p:blipFill>
        <p:spPr>
          <a:xfrm>
            <a:off x="1211368" y="1976362"/>
            <a:ext cx="3998456" cy="3852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369" y="6132313"/>
            <a:ext cx="50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Plaques seen as shown under the red circles </a:t>
            </a:r>
          </a:p>
        </p:txBody>
      </p:sp>
      <p:sp>
        <p:nvSpPr>
          <p:cNvPr id="14" name="Oval 13"/>
          <p:cNvSpPr/>
          <p:nvPr/>
        </p:nvSpPr>
        <p:spPr>
          <a:xfrm>
            <a:off x="2496447" y="3552029"/>
            <a:ext cx="458788" cy="4803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967" y="718575"/>
            <a:ext cx="8330867" cy="708711"/>
          </a:xfrm>
        </p:spPr>
        <p:txBody>
          <a:bodyPr>
            <a:noAutofit/>
          </a:bodyPr>
          <a:lstStyle/>
          <a:p>
            <a:r>
              <a:rPr lang="en-US" sz="3200" dirty="0"/>
              <a:t>ASF Vaccine development work at </a:t>
            </a:r>
            <a:r>
              <a:rPr lang="en-US" sz="3200" dirty="0" err="1"/>
              <a:t>NaLIRRI</a:t>
            </a:r>
            <a:endParaRPr lang="en-US" sz="3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776152"/>
            <a:ext cx="401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pUC19 vector plasmid confirmation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05881-31E9-95CB-A08B-42BF601D4855}"/>
              </a:ext>
            </a:extLst>
          </p:cNvPr>
          <p:cNvSpPr txBox="1"/>
          <p:nvPr/>
        </p:nvSpPr>
        <p:spPr>
          <a:xfrm>
            <a:off x="7010400" y="1776152"/>
            <a:ext cx="401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 Inactivated viruses option?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EED41-A3C7-FF1D-4734-FB9F9EB9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67" y="2589215"/>
            <a:ext cx="2753160" cy="3485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FC9DD7-E59E-DA32-5CB5-8549E8C75499}"/>
              </a:ext>
            </a:extLst>
          </p:cNvPr>
          <p:cNvSpPr txBox="1"/>
          <p:nvPr/>
        </p:nvSpPr>
        <p:spPr>
          <a:xfrm>
            <a:off x="5106750" y="3487844"/>
            <a:ext cx="98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D236E-5187-4B13-78EF-737585C15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1" t="37749" r="54783" b="23971"/>
          <a:stretch/>
        </p:blipFill>
        <p:spPr>
          <a:xfrm>
            <a:off x="6857918" y="2336916"/>
            <a:ext cx="3240916" cy="35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37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98" y="340340"/>
            <a:ext cx="2684051" cy="785087"/>
          </a:xfrm>
        </p:spPr>
        <p:txBody>
          <a:bodyPr/>
          <a:lstStyle/>
          <a:p>
            <a:r>
              <a:rPr lang="en-US" dirty="0"/>
              <a:t>Discussion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1405532" y="2197893"/>
            <a:ext cx="86528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From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PCR-positive viruses, we selected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for isolation on the new selected cells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 viruses from different regions in Uganda have been isolated as shown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 more virus still being cultured   </a:t>
            </a:r>
            <a:endParaRPr kumimoji="0" lang="aa-E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0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754" y="145644"/>
            <a:ext cx="2684051" cy="785087"/>
          </a:xfrm>
        </p:spPr>
        <p:txBody>
          <a:bodyPr>
            <a:normAutofit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1094041" y="1203156"/>
            <a:ext cx="100039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Our team has isolated 5 African Swine Fever Viruses using cell-culture in Uganda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Current efforts involve: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Purifying 5 viruses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In-vitro plaque titrations to determine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titres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growth kinetics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Whole genome sequencing of 5 viruses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Inactivation as vaccine models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pUC19-deletion as live-attenuated vaccine models</a:t>
            </a: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714500" marR="0" lvl="3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Animal trials</a:t>
            </a:r>
          </a:p>
        </p:txBody>
      </p:sp>
    </p:spTree>
    <p:extLst>
      <p:ext uri="{BB962C8B-B14F-4D97-AF65-F5344CB8AC3E}">
        <p14:creationId xmlns:p14="http://schemas.microsoft.com/office/powerpoint/2010/main" val="559229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997" y="450418"/>
            <a:ext cx="2684051" cy="785087"/>
          </a:xfrm>
        </p:spPr>
        <p:txBody>
          <a:bodyPr>
            <a:normAutofit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5813" y="1856144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Manuscript under 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94797-82BC-0A1F-EA49-F75745B3BACC}"/>
              </a:ext>
            </a:extLst>
          </p:cNvPr>
          <p:cNvSpPr txBox="1"/>
          <p:nvPr/>
        </p:nvSpPr>
        <p:spPr>
          <a:xfrm>
            <a:off x="1166191" y="2733102"/>
            <a:ext cx="8892209" cy="2305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Cell-culture mediated isolation of African Swine Fever field viruses for vaccine production in Uganda </a:t>
            </a:r>
          </a:p>
          <a:p>
            <a:pPr marL="0" marR="0" lvl="0" indent="0" algn="l" defTabSz="4572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Samuel Mulondo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Ezinga, Richard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Daisy,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Iwutung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Kabaka, Richard, M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Moses Tefula Dhikusooka 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Swidiq Mugerwa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Kabuuka, Tonny </a:t>
            </a:r>
            <a:r>
              <a:rPr kumimoji="0" lang="en-GB" sz="2400" b="0" i="1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08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114" y="304922"/>
            <a:ext cx="4409820" cy="746451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247864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5460F-4209-3059-EB3D-3D67828E0F31}"/>
              </a:ext>
            </a:extLst>
          </p:cNvPr>
          <p:cNvSpPr txBox="1"/>
          <p:nvPr/>
        </p:nvSpPr>
        <p:spPr>
          <a:xfrm>
            <a:off x="2299756" y="1224260"/>
            <a:ext cx="613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a-E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vernment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of </a:t>
            </a:r>
            <a:r>
              <a:rPr kumimoji="0" lang="aa-E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ganda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aa-E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NARO-NaLIRRI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1" y="2025697"/>
            <a:ext cx="5778289" cy="433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13C9D-5AE9-697F-9A8B-84CAE63D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49" y="2025697"/>
            <a:ext cx="5778289" cy="43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D54BDC-64B8-F3A4-CD49-0DEBB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397854"/>
            <a:ext cx="6693218" cy="595426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A89AD963-5E87-57F6-ABBD-27E5C90BE4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651" y="2703441"/>
            <a:ext cx="2236307" cy="2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2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1986987"/>
            <a:ext cx="8596668" cy="185956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Cell-culture mediated isolation of African Swine Fever field viruses for vaccine production in Uganda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C10C6-2651-42B8-8CC1-B29A62F7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4431" y="4634709"/>
            <a:ext cx="5604195" cy="860400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Presenter</a:t>
            </a:r>
            <a:r>
              <a:rPr lang="fr-FR" dirty="0">
                <a:solidFill>
                  <a:schemeClr val="tx1"/>
                </a:solidFill>
              </a:rPr>
              <a:t>: </a:t>
            </a:r>
            <a:r>
              <a:rPr lang="en-GB" i="1" dirty="0">
                <a:solidFill>
                  <a:schemeClr val="tx1"/>
                </a:solidFill>
              </a:rPr>
              <a:t>Samuel </a:t>
            </a:r>
            <a:r>
              <a:rPr lang="en-GB" i="1" dirty="0" err="1">
                <a:solidFill>
                  <a:schemeClr val="tx1"/>
                </a:solidFill>
              </a:rPr>
              <a:t>Mulondo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Country and institution: Uganda, NARO-</a:t>
            </a:r>
            <a:r>
              <a:rPr lang="fr-FR" dirty="0" err="1">
                <a:solidFill>
                  <a:schemeClr val="tx1"/>
                </a:solidFill>
              </a:rPr>
              <a:t>NaLIRRI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0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514" y="360608"/>
            <a:ext cx="2113086" cy="623055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 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394653" y="1435995"/>
            <a:ext cx="8584234" cy="5422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the country situation with respect to ASF?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(Endemic)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AutoNum type="arabicPeriod" startAt="2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are some of the key challenges faced?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(Diagnosis-Hard to pick all outbreaks; Limited resources; Technical limitation-Most do conventional PCR; No RDT for screening)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is your vision for the swine sector in your country for the next 5 	years/10 years?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(Track as many outbreaks as possible-capture the genomic changes; Attempting to develop a vaccine that matches genotype IX and X ASFVs)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4. 	What are your 3 – 5 expectations from this ASF GAP Analysis?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0494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74D6D-607D-4771-8292-C2F34C7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447" y="668494"/>
            <a:ext cx="4417453" cy="599392"/>
          </a:xfrm>
        </p:spPr>
        <p:txBody>
          <a:bodyPr>
            <a:normAutofit fontScale="90000"/>
          </a:bodyPr>
          <a:lstStyle/>
          <a:p>
            <a:r>
              <a:rPr lang="fr-FR" dirty="0"/>
              <a:t>ASF </a:t>
            </a:r>
            <a:r>
              <a:rPr lang="fr-FR" dirty="0" err="1"/>
              <a:t>Research</a:t>
            </a:r>
            <a:r>
              <a:rPr lang="fr-FR" dirty="0"/>
              <a:t> team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6C10C6-2651-42B8-8CC1-B29A62F7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1121" y="2121094"/>
            <a:ext cx="5325714" cy="3656854"/>
          </a:xfrm>
        </p:spPr>
        <p:txBody>
          <a:bodyPr>
            <a:no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Samuel </a:t>
            </a: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Mulondo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Ezinga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Richard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Kabaka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Richard M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Daisy </a:t>
            </a:r>
            <a:r>
              <a:rPr lang="en-GB" sz="28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Iwutung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Moses T Dhikusooka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Swidiq Mugerwa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Kabuuka Tonny (</a:t>
            </a:r>
            <a:r>
              <a:rPr lang="en-GB" sz="28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researcher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#</a:t>
            </a:r>
            <a:r>
              <a:rPr lang="en-GB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8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490008"/>
            <a:ext cx="7830355" cy="11462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Aim - </a:t>
            </a:r>
            <a:r>
              <a:rPr lang="en-US" sz="3200" i="1" dirty="0"/>
              <a:t>Attempting to develop a vaccine that </a:t>
            </a:r>
            <a:r>
              <a:rPr lang="en-US" sz="3200" i="1" dirty="0">
                <a:solidFill>
                  <a:srgbClr val="FF0000"/>
                </a:solidFill>
              </a:rPr>
              <a:t>protects against </a:t>
            </a:r>
            <a:r>
              <a:rPr lang="en-US" sz="3200" i="1" dirty="0"/>
              <a:t>genotype IX and X ASFV</a:t>
            </a:r>
            <a:r>
              <a:rPr lang="en-US" sz="3200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677335" y="1685925"/>
            <a:ext cx="9381065" cy="467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3757" y="3429000"/>
            <a:ext cx="8759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For development of an attenuated (live-attenuated) or inactivated ASFV vaccine candidate;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 need a cell line to grow and study both field and mutant or inactivated viruses</a:t>
            </a:r>
          </a:p>
        </p:txBody>
      </p:sp>
    </p:spTree>
    <p:extLst>
      <p:ext uri="{BB962C8B-B14F-4D97-AF65-F5344CB8AC3E}">
        <p14:creationId xmlns:p14="http://schemas.microsoft.com/office/powerpoint/2010/main" val="170948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71" y="639149"/>
            <a:ext cx="3250722" cy="772208"/>
          </a:xfrm>
        </p:spPr>
        <p:txBody>
          <a:bodyPr/>
          <a:lstStyle/>
          <a:p>
            <a:r>
              <a:rPr lang="en-US" dirty="0"/>
              <a:t>Methodology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138548" y="1836266"/>
            <a:ext cx="8363262" cy="46572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Collected several ASF outbreak samples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Identified positive viruses using PCR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Developed a cell-line from domestic pigs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TDF submitted for IPR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Infected domestic pig cell line with 5 viruses for 5-7 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AD467-DB7A-E29E-9A16-FC0A04C3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96" y="1411357"/>
            <a:ext cx="3023044" cy="22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319" y="364434"/>
            <a:ext cx="3250722" cy="772208"/>
          </a:xfrm>
        </p:spPr>
        <p:txBody>
          <a:bodyPr/>
          <a:lstStyle/>
          <a:p>
            <a:r>
              <a:rPr lang="en-US" dirty="0"/>
              <a:t>Methodology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138548" y="1577010"/>
            <a:ext cx="8363262" cy="49165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Incubation of ASF viruses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01834-309A-DCDD-8CC1-1E42FEB9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0" y="2523435"/>
            <a:ext cx="2744028" cy="3658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90D7A-6DCE-271E-0AA7-849C4450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34" y="2216426"/>
            <a:ext cx="5287617" cy="39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02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471" y="218941"/>
            <a:ext cx="6967469" cy="734096"/>
          </a:xfrm>
        </p:spPr>
        <p:txBody>
          <a:bodyPr>
            <a:normAutofit/>
          </a:bodyPr>
          <a:lstStyle/>
          <a:p>
            <a:r>
              <a:rPr lang="en-US" sz="2800" dirty="0"/>
              <a:t>Infection and isolation of ASFV in Uganda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71" y="2014603"/>
            <a:ext cx="6171126" cy="4628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7373" y="1316593"/>
            <a:ext cx="754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Seeding of T25 flasks with selected cell line before infection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ASFv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4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ECEEB-6B58-1840-F2BF-2C5EB93F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" cy="16859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C895D12-1513-B393-9592-CBC18653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08" y="379135"/>
            <a:ext cx="6967469" cy="742811"/>
          </a:xfrm>
        </p:spPr>
        <p:txBody>
          <a:bodyPr>
            <a:normAutofit/>
          </a:bodyPr>
          <a:lstStyle/>
          <a:p>
            <a:r>
              <a:rPr lang="en-US" sz="3200" dirty="0"/>
              <a:t>Results - Isolation of ASF viruses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CF907-BDCA-1D1C-CE16-A3967179F42F}"/>
              </a:ext>
            </a:extLst>
          </p:cNvPr>
          <p:cNvSpPr txBox="1">
            <a:spLocks/>
          </p:cNvSpPr>
          <p:nvPr/>
        </p:nvSpPr>
        <p:spPr>
          <a:xfrm>
            <a:off x="1050823" y="1332421"/>
            <a:ext cx="93810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5"/>
          <a:stretch/>
        </p:blipFill>
        <p:spPr>
          <a:xfrm>
            <a:off x="430100" y="2073500"/>
            <a:ext cx="3588376" cy="3361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849" y="1571964"/>
            <a:ext cx="209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Namayingo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virus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3055" y="1585584"/>
            <a:ext cx="228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Bunyangabu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virus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62940" y="1501259"/>
            <a:ext cx="152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Mukono virus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5"/>
          <a:stretch/>
        </p:blipFill>
        <p:spPr>
          <a:xfrm>
            <a:off x="4417454" y="2073500"/>
            <a:ext cx="3364459" cy="3285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29076"/>
          <a:stretch/>
        </p:blipFill>
        <p:spPr>
          <a:xfrm>
            <a:off x="8180891" y="2073501"/>
            <a:ext cx="3217659" cy="328551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493949" y="3554569"/>
            <a:ext cx="515156" cy="566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09892" y="4275785"/>
            <a:ext cx="452821" cy="412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74351" y="3940935"/>
            <a:ext cx="440726" cy="3863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642" y="5898524"/>
            <a:ext cx="50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Plaques seen as shown under the red circles </a:t>
            </a:r>
          </a:p>
        </p:txBody>
      </p:sp>
    </p:spTree>
    <p:extLst>
      <p:ext uri="{BB962C8B-B14F-4D97-AF65-F5344CB8AC3E}">
        <p14:creationId xmlns:p14="http://schemas.microsoft.com/office/powerpoint/2010/main" val="33695963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451</Words>
  <Application>Microsoft Office PowerPoint</Application>
  <PresentationFormat>Widescreen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Cell-culture mediated isolation of African Swine Fever field viruses for vaccine production in Uganda</vt:lpstr>
      <vt:lpstr>Agenda </vt:lpstr>
      <vt:lpstr>ASF Research team</vt:lpstr>
      <vt:lpstr>Aim - Attempting to develop a vaccine that protects against genotype IX and X ASFV </vt:lpstr>
      <vt:lpstr>Methodology </vt:lpstr>
      <vt:lpstr>Methodology </vt:lpstr>
      <vt:lpstr>Infection and isolation of ASFV in Uganda</vt:lpstr>
      <vt:lpstr>Results - Isolation of ASF viruses</vt:lpstr>
      <vt:lpstr>Isolation of ASF viruses</vt:lpstr>
      <vt:lpstr>ASF Vaccine development work at NaLIRRI</vt:lpstr>
      <vt:lpstr>Discussion </vt:lpstr>
      <vt:lpstr>Conclusion </vt:lpstr>
      <vt:lpstr>Conclusion </vt:lpstr>
      <vt:lpstr>Acknowledgement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Proctor, Rosetta</dc:creator>
  <cp:lastModifiedBy>Proctor, Rosetta</cp:lastModifiedBy>
  <cp:revision>1</cp:revision>
  <dcterms:created xsi:type="dcterms:W3CDTF">2023-02-21T20:20:21Z</dcterms:created>
  <dcterms:modified xsi:type="dcterms:W3CDTF">2023-02-21T20:23:53Z</dcterms:modified>
</cp:coreProperties>
</file>